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8288000" cy="10287000"/>
  <p:notesSz cx="6858000" cy="9144000"/>
  <p:embeddedFontLst>
    <p:embeddedFont>
      <p:font typeface="Britannic Bold" panose="020B0903060703020204" pitchFamily="34" charset="0"/>
      <p:regular r:id="rId11"/>
    </p:embeddedFont>
    <p:embeddedFont>
      <p:font typeface="Bodoni MT Black" panose="02070A03080606020203" pitchFamily="18" charset="0"/>
      <p:bold r:id="rId12"/>
      <p:boldItalic r:id="rId13"/>
    </p:embeddedFont>
    <p:embeddedFont>
      <p:font typeface="Gill Sans MT Condensed" panose="020B0506020104020203" pitchFamily="34" charset="0"/>
      <p:regular r:id="rId14"/>
    </p:embeddedFont>
    <p:embeddedFont>
      <p:font typeface="Copperplate Gothic Bold" panose="020E0705020206020404" pitchFamily="34" charset="0"/>
      <p:regular r:id="rId15"/>
    </p:embeddedFont>
    <p:embeddedFont>
      <p:font typeface="Calisto MT" panose="02040603050505030304" pitchFamily="18" charset="0"/>
      <p:regular r:id="rId16"/>
      <p:bold r:id="rId17"/>
      <p:italic r:id="rId18"/>
      <p:boldItalic r:id="rId19"/>
    </p:embeddedFont>
    <p:embeddedFont>
      <p:font typeface="Playfair Display" panose="020B0604020202020204" charset="0"/>
      <p:bold r:id="rId20"/>
      <p:boldItalic r:id="rId21"/>
    </p:embeddedFont>
    <p:embeddedFont>
      <p:font typeface="Bahnschrift" panose="020B0502040204020203" pitchFamily="34" charset="0"/>
      <p:regular r:id="rId22"/>
      <p:bold r:id="rId23"/>
    </p:embeddedFont>
    <p:embeddedFont>
      <p:font typeface="Bookman Old Style" panose="02050604050505020204" pitchFamily="18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9" d="100"/>
          <a:sy n="59" d="100"/>
        </p:scale>
        <p:origin x="-418" y="-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08343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mailto:2024205922.pavni@ug.sharda.ac.i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2024149619.kumkum@ug.sharda.ac.in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i="0" u="none" strike="noStrike" cap="none" dirty="0" smtClean="0">
                <a:solidFill>
                  <a:srgbClr val="D9D9D9"/>
                </a:solidFill>
                <a:latin typeface="Bodoni MT Black" panose="02070A03080606020203" pitchFamily="18" charset="0"/>
                <a:sym typeface="Arial"/>
              </a:rPr>
              <a:t>Team Debugs</a:t>
            </a:r>
            <a:endParaRPr dirty="0">
              <a:latin typeface="Bodoni MT Black" panose="02070A030806060202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484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0"/>
              </a:lnSpc>
            </a:pPr>
            <a:r>
              <a:rPr lang="en-US" sz="6000" b="1" dirty="0" smtClean="0">
                <a:solidFill>
                  <a:srgbClr val="FF0000"/>
                </a:solidFill>
                <a:latin typeface="Copperplate Gothic Bold" panose="020E0705020206020404" pitchFamily="34" charset="0"/>
              </a:rPr>
              <a:t>Sustainability</a:t>
            </a:r>
            <a:endParaRPr lang="en-US" sz="3600" b="1" dirty="0" smtClean="0">
              <a:solidFill>
                <a:srgbClr val="FF0000"/>
              </a:solidFill>
              <a:latin typeface="Copperplate Gothic Bold" panose="020E0705020206020404" pitchFamily="34" charset="0"/>
            </a:endParaRPr>
          </a:p>
          <a:p>
            <a:pPr lvl="0" algn="ctr">
              <a:lnSpc>
                <a:spcPct val="109990"/>
              </a:lnSpc>
            </a:pPr>
            <a:endParaRPr lang="en-US" sz="2800" dirty="0" smtClean="0">
              <a:solidFill>
                <a:srgbClr val="FFFF00"/>
              </a:solidFill>
              <a:latin typeface="Bahnschrift" panose="020B0502040204020203" pitchFamily="34" charset="0"/>
            </a:endParaRPr>
          </a:p>
          <a:p>
            <a:pPr lvl="0" algn="ctr">
              <a:lnSpc>
                <a:spcPct val="109990"/>
              </a:lnSpc>
            </a:pP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Empowering </a:t>
            </a:r>
            <a:r>
              <a:rPr lang="en-US" sz="2900" dirty="0">
                <a:solidFill>
                  <a:srgbClr val="FFFF00"/>
                </a:solidFill>
                <a:latin typeface="Bahnschrift" panose="020B0502040204020203" pitchFamily="34" charset="0"/>
              </a:rPr>
              <a:t>Individuals to Track and Reduce </a:t>
            </a: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their </a:t>
            </a:r>
            <a:r>
              <a:rPr lang="en-US" sz="2900" dirty="0">
                <a:solidFill>
                  <a:srgbClr val="FFFF00"/>
                </a:solidFill>
                <a:latin typeface="Bahnschrift" panose="020B0502040204020203" pitchFamily="34" charset="0"/>
              </a:rPr>
              <a:t>Carbon </a:t>
            </a:r>
            <a:r>
              <a:rPr lang="en-US" sz="2900" dirty="0" smtClean="0">
                <a:solidFill>
                  <a:srgbClr val="FFFF00"/>
                </a:solidFill>
                <a:latin typeface="Bahnschrift" panose="020B0502040204020203" pitchFamily="34" charset="0"/>
              </a:rPr>
              <a:t>Footprint!!</a:t>
            </a:r>
          </a:p>
          <a:p>
            <a:pPr lvl="0" algn="ctr">
              <a:lnSpc>
                <a:spcPct val="109990"/>
              </a:lnSpc>
            </a:pPr>
            <a:endParaRPr lang="en-US" sz="2900" dirty="0">
              <a:solidFill>
                <a:srgbClr val="FFFF00"/>
              </a:solidFill>
              <a:latin typeface="Bahnschrift" panose="020B0502040204020203" pitchFamily="34" charset="0"/>
            </a:endParaRPr>
          </a:p>
          <a:p>
            <a:pPr lvl="0" algn="ctr">
              <a:lnSpc>
                <a:spcPct val="109990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Design </a:t>
            </a:r>
            <a:r>
              <a:rPr lang="en-US" sz="2800" dirty="0">
                <a:solidFill>
                  <a:srgbClr val="FFFFFF"/>
                </a:solidFill>
              </a:rPr>
              <a:t>and develop a user-centric </a:t>
            </a:r>
            <a:r>
              <a:rPr lang="en-US" sz="2800" b="1" dirty="0" smtClean="0">
                <a:solidFill>
                  <a:srgbClr val="FFFFFF"/>
                </a:solidFill>
                <a:latin typeface="Britannic Bold" panose="020B0903060703020204" pitchFamily="34" charset="0"/>
              </a:rPr>
              <a:t>Carbon </a:t>
            </a:r>
            <a:r>
              <a:rPr lang="en-US" sz="2800" b="1" dirty="0">
                <a:solidFill>
                  <a:srgbClr val="FFFFFF"/>
                </a:solidFill>
                <a:latin typeface="Britannic Bold" panose="020B0903060703020204" pitchFamily="34" charset="0"/>
              </a:rPr>
              <a:t>Footprint Calculator </a:t>
            </a:r>
            <a:r>
              <a:rPr lang="en-US" sz="2800" b="1" dirty="0" smtClean="0">
                <a:solidFill>
                  <a:srgbClr val="FFFFFF"/>
                </a:solidFill>
                <a:latin typeface="Britannic Bold" panose="020B0903060703020204" pitchFamily="34" charset="0"/>
              </a:rPr>
              <a:t>App</a:t>
            </a:r>
            <a:r>
              <a:rPr lang="en-US" sz="2800" dirty="0" smtClean="0">
                <a:solidFill>
                  <a:srgbClr val="FFFFFF"/>
                </a:solidFill>
              </a:rPr>
              <a:t>  that </a:t>
            </a:r>
            <a:r>
              <a:rPr lang="en-US" sz="2800" dirty="0">
                <a:solidFill>
                  <a:srgbClr val="FFFFFF"/>
                </a:solidFill>
              </a:rPr>
              <a:t>empowers individuals to measure, understand, and reduce their environmental impact. </a:t>
            </a:r>
            <a:r>
              <a:rPr lang="en-US" sz="2800" dirty="0" smtClean="0">
                <a:solidFill>
                  <a:srgbClr val="FFFFFF"/>
                </a:solidFill>
              </a:rPr>
              <a:t>This </a:t>
            </a:r>
            <a:r>
              <a:rPr lang="en-US" sz="2800" dirty="0">
                <a:solidFill>
                  <a:srgbClr val="FFFFFF"/>
                </a:solidFill>
              </a:rPr>
              <a:t>app should go beyond simply calculating emissions—it should promote behavioral change by delivering personalized tips, visualizing eco-goals, and fostering a community-driven approach to sustainability.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1228581" y="1888121"/>
            <a:ext cx="16304653" cy="7729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 smtClean="0">
                <a:solidFill>
                  <a:srgbClr val="FFFFFF"/>
                </a:solidFill>
              </a:rPr>
              <a:t>Carbon </a:t>
            </a:r>
            <a:r>
              <a:rPr lang="en-US" sz="5662" dirty="0" err="1" smtClean="0">
                <a:solidFill>
                  <a:srgbClr val="FFFFFF"/>
                </a:solidFill>
              </a:rPr>
              <a:t>Mitra</a:t>
            </a:r>
            <a:r>
              <a:rPr lang="en-US" sz="5662" dirty="0" smtClean="0">
                <a:solidFill>
                  <a:srgbClr val="FFFFFF"/>
                </a:solidFill>
              </a:rPr>
              <a:t> 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Your smart and </a:t>
            </a:r>
            <a:r>
              <a:rPr lang="en-US" sz="4000" b="1" dirty="0" err="1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personalised</a:t>
            </a:r>
            <a:r>
              <a:rPr lang="en-US" sz="4000" b="1" dirty="0" smtClean="0">
                <a:solidFill>
                  <a:srgbClr val="FFFF00"/>
                </a:solidFill>
                <a:latin typeface="Gill Sans MT Condensed" panose="020B0506020104020203" pitchFamily="34" charset="0"/>
              </a:rPr>
              <a:t> sustainability companion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bg1"/>
                </a:solidFill>
                <a:latin typeface="+mn-lt"/>
              </a:rPr>
              <a:t>This App is designed to help users to monitor their daily activities and estimate their carbon emissions , it also provides tips to reduce carbon footprint and visual reports to track the progress over time.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0" u="none" strike="noStrike" cap="none" dirty="0" smtClean="0">
              <a:solidFill>
                <a:schemeClr val="bg1"/>
              </a:solidFill>
              <a:latin typeface="+mn-lt"/>
              <a:sym typeface="Arial"/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 A smart, gamified carbon footprint calculator designed to guide, motivate, and reward eco-conscious living.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 Core </a:t>
            </a:r>
            <a:r>
              <a:rPr lang="en-US" sz="2400" dirty="0">
                <a:solidFill>
                  <a:schemeClr val="bg1"/>
                </a:solidFill>
              </a:rPr>
              <a:t>Features:- Automated Activity Tracking - Integrates with </a:t>
            </a:r>
            <a:r>
              <a:rPr lang="en-US" sz="2400" dirty="0" smtClean="0">
                <a:solidFill>
                  <a:schemeClr val="bg1"/>
                </a:solidFill>
              </a:rPr>
              <a:t>calendars</a:t>
            </a:r>
            <a:r>
              <a:rPr lang="en-US" sz="2400" dirty="0">
                <a:solidFill>
                  <a:schemeClr val="bg1"/>
                </a:solidFill>
              </a:rPr>
              <a:t>, GPS, ride-hailing, and e-commerce apps to </a:t>
            </a:r>
            <a:r>
              <a:rPr lang="en-US" sz="2400" dirty="0" smtClean="0">
                <a:solidFill>
                  <a:schemeClr val="bg1"/>
                </a:solidFill>
              </a:rPr>
              <a:t>estimate emissions passively.  - </a:t>
            </a:r>
            <a:r>
              <a:rPr lang="en-US" sz="2400" dirty="0">
                <a:solidFill>
                  <a:schemeClr val="bg1"/>
                </a:solidFill>
              </a:rPr>
              <a:t>AI-powered lifestyle pattern recognition to reduce manual input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lvl="0">
              <a:lnSpc>
                <a:spcPct val="109996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Personal </a:t>
            </a:r>
            <a:r>
              <a:rPr lang="en-US" sz="2400" dirty="0">
                <a:solidFill>
                  <a:schemeClr val="bg1"/>
                </a:solidFill>
              </a:rPr>
              <a:t>Climate Assistant  - Region-aware nudges 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Suggests local alternatives for food, transit, and shopping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  <a:endParaRPr lang="en-US" sz="2400" dirty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 • Eco-Habit Gamification - Earn points, badges, and streaks for low-carbon actions.  - Join social challenges with friends, colleges, and neighborhoods.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chemeClr val="bg1"/>
              </a:solidFill>
            </a:endParaRP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 Carbon </a:t>
            </a:r>
            <a:r>
              <a:rPr lang="en-US" sz="2400" dirty="0">
                <a:solidFill>
                  <a:schemeClr val="bg1"/>
                </a:solidFill>
              </a:rPr>
              <a:t>Diary Visualization  - Color-coded timeline of emission </a:t>
            </a:r>
            <a:r>
              <a:rPr lang="en-US" sz="2400" dirty="0" smtClean="0">
                <a:solidFill>
                  <a:schemeClr val="bg1"/>
                </a:solidFill>
              </a:rPr>
              <a:t>levels, which Highlights </a:t>
            </a:r>
            <a:r>
              <a:rPr lang="en-US" sz="2400" dirty="0">
                <a:solidFill>
                  <a:schemeClr val="bg1"/>
                </a:solidFill>
              </a:rPr>
              <a:t>“high-carbon” days with AI-generated improvement tips.</a:t>
            </a:r>
          </a:p>
          <a:p>
            <a:pPr lvl="0">
              <a:lnSpc>
                <a:spcPct val="109996"/>
              </a:lnSpc>
            </a:pPr>
            <a:endParaRPr lang="en-US" sz="2400" dirty="0" smtClean="0">
              <a:solidFill>
                <a:srgbClr val="FFFF00"/>
              </a:solidFill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7349568" y="3655054"/>
            <a:ext cx="5917239" cy="23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6197917" y="333560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595423" y="1084521"/>
            <a:ext cx="13367377" cy="9253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</a:t>
            </a:r>
            <a:r>
              <a:rPr lang="en-US" sz="5662" b="0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DIAGRAM</a:t>
            </a:r>
          </a:p>
          <a:p>
            <a:pPr marR="0" lvl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Launch App - The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opens the Carbon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Mitra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app on their device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14350" marR="0" lvl="0" indent="-51435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User Registration /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 New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create an account using email,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phone number..Returning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log in to access their data and progress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>
              <a:lnSpc>
                <a:spcPct val="109996"/>
              </a:lnSpc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Home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 After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login, users land on the Dashboard, the central hub of the app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It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gives an overview of the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user’s:Carbon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footprint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, Total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earned Suggested actions Access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all other app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modules.</a:t>
            </a:r>
          </a:p>
          <a:p>
            <a:pPr algn="ctr">
              <a:lnSpc>
                <a:spcPct val="109996"/>
              </a:lnSpc>
            </a:pPr>
            <a:endParaRPr lang="en-US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Carbon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Calculator Users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details about their daily habits, such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as, Transport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(car, bus, bike, etc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.) Electricity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water 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usage,  Food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consumption (veg, non-veg, local produce</a:t>
            </a:r>
            <a:r>
              <a:rPr lang="en-US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Shopping habits and the calculator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estimates the carbon footprint based on input</a:t>
            </a:r>
            <a:r>
              <a:rPr lang="en-US" sz="2800" dirty="0" smtClean="0">
                <a:solidFill>
                  <a:schemeClr val="bg1"/>
                </a:solidFill>
              </a:rPr>
              <a:t>.</a:t>
            </a:r>
          </a:p>
          <a:p>
            <a:pPr algn="ctr">
              <a:lnSpc>
                <a:spcPct val="109996"/>
              </a:lnSpc>
              <a:buFont typeface="Wingdings" pitchFamily="2" charset="2"/>
              <a:buChar char="q"/>
            </a:pPr>
            <a:r>
              <a:rPr lang="en-US" sz="2800" b="1" dirty="0" smtClean="0">
                <a:solidFill>
                  <a:schemeClr val="bg1"/>
                </a:solidFill>
              </a:rPr>
              <a:t>Simple  briefing</a:t>
            </a:r>
          </a:p>
          <a:p>
            <a:pPr algn="ctr">
              <a:lnSpc>
                <a:spcPct val="109996"/>
              </a:lnSpc>
            </a:pPr>
            <a:r>
              <a:rPr lang="en-US" sz="2800" b="1" dirty="0" err="1" smtClean="0">
                <a:solidFill>
                  <a:schemeClr val="bg1"/>
                </a:solidFill>
              </a:rPr>
              <a:t>Start</a:t>
            </a:r>
            <a:r>
              <a:rPr lang="en-US" sz="2800" b="1" dirty="0" err="1" smtClean="0">
                <a:solidFill>
                  <a:schemeClr val="bg1"/>
                </a:solidFill>
                <a:sym typeface="Wingdings" pitchFamily="2" charset="2"/>
              </a:rPr>
              <a:t>Onboarding</a:t>
            </a:r>
            <a:r>
              <a:rPr lang="en-US" sz="2800" b="1" dirty="0" smtClean="0">
                <a:solidFill>
                  <a:schemeClr val="bg1"/>
                </a:solidFill>
                <a:sym typeface="Wingdings" pitchFamily="2" charset="2"/>
              </a:rPr>
              <a:t>  Data Integration Real Time Tracking  Nudges/Insights </a:t>
            </a:r>
            <a:r>
              <a:rPr lang="en-US" sz="2800" b="1" dirty="0" err="1" smtClean="0">
                <a:solidFill>
                  <a:schemeClr val="bg1"/>
                </a:solidFill>
                <a:sym typeface="Wingdings" pitchFamily="2" charset="2"/>
              </a:rPr>
              <a:t>Gamfication</a:t>
            </a:r>
            <a:r>
              <a:rPr lang="en-US" sz="2800" b="1" dirty="0" smtClean="0">
                <a:solidFill>
                  <a:schemeClr val="bg1"/>
                </a:solidFill>
                <a:sym typeface="Wingdings" pitchFamily="2" charset="2"/>
              </a:rPr>
              <a:t> &amp; Goals  Community Sharing Rewards Refine </a:t>
            </a:r>
            <a:r>
              <a:rPr lang="en-US" sz="2800" b="1" dirty="0" err="1" smtClean="0">
                <a:solidFill>
                  <a:schemeClr val="bg1"/>
                </a:solidFill>
                <a:sym typeface="Wingdings" pitchFamily="2" charset="2"/>
              </a:rPr>
              <a:t>Behaviour</a:t>
            </a:r>
            <a:r>
              <a:rPr lang="en-US" sz="2800" b="1" dirty="0" smtClean="0">
                <a:solidFill>
                  <a:schemeClr val="bg1"/>
                </a:solidFill>
                <a:sym typeface="Wingdings" pitchFamily="2" charset="2"/>
              </a:rPr>
              <a:t>  Loop</a:t>
            </a:r>
            <a:endParaRPr lang="en-US" sz="2800" b="1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6938888" y="3522474"/>
            <a:ext cx="4884042" cy="23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8"/>
              </a:lnSpc>
            </a:pPr>
            <a:r>
              <a:rPr lang="en-US" dirty="0" smtClean="0"/>
              <a:t>1</a:t>
            </a:r>
            <a:endParaRPr sz="2600" dirty="0">
              <a:solidFill>
                <a:schemeClr val="bg1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0801" y="829340"/>
            <a:ext cx="5164428" cy="10057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723014" y="0"/>
            <a:ext cx="16756912" cy="1140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</a:t>
            </a:r>
            <a:r>
              <a:rPr lang="en-US" sz="4400" b="0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NOVELTY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>
                <a:solidFill>
                  <a:srgbClr val="FFFF00"/>
                </a:solidFill>
                <a:latin typeface="Calisto MT" panose="02040603050505030304" pitchFamily="18" charset="0"/>
              </a:rPr>
              <a:t>Features</a:t>
            </a:r>
            <a:r>
              <a:rPr lang="en-US" sz="2400" b="1" dirty="0" smtClean="0">
                <a:solidFill>
                  <a:srgbClr val="FFFF00"/>
                </a:solidFill>
                <a:latin typeface="Calisto MT" panose="02040603050505030304" pitchFamily="18" charset="0"/>
              </a:rPr>
              <a:t> </a:t>
            </a:r>
            <a:endParaRPr lang="en-US" sz="2400" b="1" dirty="0">
              <a:solidFill>
                <a:srgbClr val="FFFF00"/>
              </a:solidFill>
              <a:latin typeface="Calisto MT" panose="02040603050505030304" pitchFamily="18" charset="0"/>
            </a:endParaRP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 Smart Carbon Tracking- Passive activity tracking using GPS, calendar, and receipts.- AI estimation of daily emissions based on lifestyle data.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   Personal Climate Coach- Localized sustainability prompts (e.g. “Switch to walking—Delhi’s air quality is poor today.”)- Personalized eco-goals tailored to the user's habits and environment.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	 Visual Emission Diary- Color-coded timeline showing good </a:t>
            </a:r>
            <a:r>
              <a:rPr lang="en-US" sz="2800" dirty="0" err="1" smtClean="0">
                <a:solidFill>
                  <a:srgbClr val="FFFFFF"/>
                </a:solidFill>
              </a:rPr>
              <a:t>vs</a:t>
            </a:r>
            <a:r>
              <a:rPr lang="en-US" sz="2800" dirty="0" smtClean="0">
                <a:solidFill>
                  <a:srgbClr val="FFFFFF"/>
                </a:solidFill>
              </a:rPr>
              <a:t> high-carbon days.  Insights and suggestions from AI to improve carbon scores over time.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 </a:t>
            </a:r>
            <a:r>
              <a:rPr lang="en-US" sz="2800" dirty="0" err="1" smtClean="0">
                <a:solidFill>
                  <a:srgbClr val="FFFFFF"/>
                </a:solidFill>
              </a:rPr>
              <a:t>Gamified</a:t>
            </a:r>
            <a:r>
              <a:rPr lang="en-US" sz="2800" dirty="0" smtClean="0">
                <a:solidFill>
                  <a:srgbClr val="FFFFFF"/>
                </a:solidFill>
              </a:rPr>
              <a:t> Experience- Earn points and badges for sustainable behavior.- Eco-streaks and community challenges that promote friendly competition.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 Reward Ecosystem- Redeem points for green products, donations, tree-planting credits.- Partner network of sustainable brands and services.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  Social Sustainability- Share progress with friends or form “green squads”.- Neighborhood and college   </a:t>
            </a:r>
            <a:r>
              <a:rPr lang="en-US" sz="2800" dirty="0" err="1" smtClean="0">
                <a:solidFill>
                  <a:srgbClr val="FFFFFF"/>
                </a:solidFill>
              </a:rPr>
              <a:t>leaderboards</a:t>
            </a:r>
            <a:r>
              <a:rPr lang="en-US" sz="2800" dirty="0" smtClean="0">
                <a:solidFill>
                  <a:srgbClr val="FFFFFF"/>
                </a:solidFill>
              </a:rPr>
              <a:t> to build momentum.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rgbClr val="FFFFFF"/>
                </a:solidFill>
              </a:rPr>
              <a:t>•. Offline &amp; Low-Data Mode- Works seamlessly in low-connectivity regions.- Syncs later to keep user experience smooth and inclusive.</a:t>
            </a:r>
          </a:p>
          <a:p>
            <a:pPr lvl="0">
              <a:lnSpc>
                <a:spcPct val="109996"/>
              </a:lnSpc>
            </a:pPr>
            <a:endParaRPr lang="en-US" sz="2200" dirty="0" smtClean="0">
              <a:solidFill>
                <a:srgbClr val="FFFFFF"/>
              </a:solidFill>
            </a:endParaRPr>
          </a:p>
          <a:p>
            <a:pPr lvl="0" algn="ctr">
              <a:lnSpc>
                <a:spcPct val="109996"/>
              </a:lnSpc>
            </a:pPr>
            <a:r>
              <a:rPr lang="en-US" sz="4400" dirty="0" smtClean="0">
                <a:solidFill>
                  <a:srgbClr val="FF0000"/>
                </a:solidFill>
              </a:rPr>
              <a:t>Novelty</a:t>
            </a:r>
          </a:p>
          <a:p>
            <a:pPr lvl="0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•	</a:t>
            </a:r>
            <a:r>
              <a:rPr lang="en-US" sz="2800" dirty="0" smtClean="0">
                <a:solidFill>
                  <a:schemeClr val="bg1"/>
                </a:solidFill>
              </a:rPr>
              <a:t>Personalized </a:t>
            </a:r>
            <a:r>
              <a:rPr lang="en-US" sz="2800" dirty="0">
                <a:solidFill>
                  <a:schemeClr val="bg1"/>
                </a:solidFill>
              </a:rPr>
              <a:t>Eco-Scorecard </a:t>
            </a:r>
          </a:p>
          <a:p>
            <a:pPr lvl="0">
              <a:lnSpc>
                <a:spcPct val="109996"/>
              </a:lnSpc>
            </a:pPr>
            <a:r>
              <a:rPr lang="en-US" sz="2800" dirty="0">
                <a:solidFill>
                  <a:schemeClr val="bg1"/>
                </a:solidFill>
              </a:rPr>
              <a:t>•	Eco Tips Based on Local </a:t>
            </a:r>
            <a:r>
              <a:rPr lang="en-US" sz="2800" dirty="0" smtClean="0">
                <a:solidFill>
                  <a:schemeClr val="bg1"/>
                </a:solidFill>
              </a:rPr>
              <a:t>Data  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</a:rPr>
              <a:t>•</a:t>
            </a:r>
            <a:r>
              <a:rPr lang="en-US" sz="2800" dirty="0">
                <a:solidFill>
                  <a:schemeClr val="bg1"/>
                </a:solidFill>
              </a:rPr>
              <a:t>	Passive Tracking-Most calculators require manual inputs this one integrates real-world data smartly</a:t>
            </a:r>
            <a:r>
              <a:rPr lang="en-US" sz="2800" dirty="0" smtClean="0">
                <a:solidFill>
                  <a:schemeClr val="bg1"/>
                </a:solidFill>
              </a:rPr>
              <a:t>.</a:t>
            </a:r>
          </a:p>
          <a:p>
            <a:pPr lvl="0">
              <a:lnSpc>
                <a:spcPct val="109996"/>
              </a:lnSpc>
            </a:pPr>
            <a:r>
              <a:rPr lang="en-US" sz="2800" dirty="0" smtClean="0">
                <a:solidFill>
                  <a:schemeClr val="bg1"/>
                </a:solidFill>
              </a:rPr>
              <a:t>•           Localization-Tailors recommendations based on city, air quality, transport systems, regional habits.</a:t>
            </a:r>
          </a:p>
          <a:p>
            <a:pPr lvl="0" algn="ctr">
              <a:lnSpc>
                <a:spcPct val="109996"/>
              </a:lnSpc>
            </a:pPr>
            <a:r>
              <a:rPr lang="en-US" sz="2400" dirty="0" smtClean="0">
                <a:solidFill>
                  <a:schemeClr val="bg1"/>
                </a:solidFill>
              </a:rPr>
              <a:t>|</a:t>
            </a:r>
            <a:endParaRPr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316036" y="-2409684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7" y="4034228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3"/>
            <a:ext cx="12058184" cy="1978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5" name="Rectangle 4"/>
          <p:cNvSpPr/>
          <p:nvPr/>
        </p:nvSpPr>
        <p:spPr>
          <a:xfrm>
            <a:off x="2999875" y="4539915"/>
            <a:ext cx="12865768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 </a:t>
            </a:r>
            <a:r>
              <a:rPr lang="en-US" sz="2000" b="1" dirty="0" smtClean="0">
                <a:latin typeface="+mn-lt"/>
              </a:rPr>
              <a:t>*</a:t>
            </a: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Data Privacy Concerns*  - Users may be hesitant to allow access to calendar, GPS, purchase data, etc.  - Requires robust </a:t>
            </a:r>
            <a:r>
              <a:rPr lang="en-US" sz="2000" b="1" dirty="0" err="1" smtClean="0">
                <a:solidFill>
                  <a:schemeClr val="bg1"/>
                </a:solidFill>
                <a:latin typeface="+mn-lt"/>
              </a:rPr>
              <a:t>anonymization</a:t>
            </a: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and transparent data policies.</a:t>
            </a:r>
          </a:p>
          <a:p>
            <a:pPr>
              <a:buFont typeface="Wingdings" pitchFamily="2" charset="2"/>
              <a:buChar char="v"/>
            </a:pPr>
            <a:endParaRPr lang="en-US" sz="2000" b="1" dirty="0" smtClean="0">
              <a:solidFill>
                <a:schemeClr val="bg1"/>
              </a:solidFill>
              <a:latin typeface="+mn-lt"/>
            </a:endParaRPr>
          </a:p>
          <a:p>
            <a:pPr>
              <a:buFont typeface="Wingdings" pitchFamily="2" charset="2"/>
              <a:buChar char="v"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*Dependency on External APIs*  - Reliance on third-party services (e.g. Google Fit, </a:t>
            </a:r>
            <a:r>
              <a:rPr lang="en-US" sz="2000" b="1" dirty="0" err="1" smtClean="0">
                <a:solidFill>
                  <a:schemeClr val="bg1"/>
                </a:solidFill>
                <a:latin typeface="+mn-lt"/>
              </a:rPr>
              <a:t>Mapbox</a:t>
            </a: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, e-commerce platforms) can lead to disruptions if APIs change, limit usage, or break.</a:t>
            </a:r>
          </a:p>
          <a:p>
            <a:pPr>
              <a:buFont typeface="Wingdings" pitchFamily="2" charset="2"/>
              <a:buChar char="v"/>
            </a:pPr>
            <a:endParaRPr lang="en-US" sz="2000" b="1" dirty="0" smtClean="0">
              <a:solidFill>
                <a:schemeClr val="bg1"/>
              </a:solidFill>
              <a:latin typeface="+mn-lt"/>
            </a:endParaRPr>
          </a:p>
          <a:p>
            <a:pPr>
              <a:buFont typeface="Wingdings" pitchFamily="2" charset="2"/>
              <a:buChar char="v"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*Battery and Performance Drain*  - Continuous background tracking might impact device performance or battery life, leading to user attrition</a:t>
            </a:r>
          </a:p>
          <a:p>
            <a:pPr>
              <a:buFont typeface="Wingdings" pitchFamily="2" charset="2"/>
              <a:buChar char="v"/>
            </a:pPr>
            <a:endParaRPr lang="en-US" sz="2000" b="1" dirty="0" smtClean="0">
              <a:solidFill>
                <a:schemeClr val="bg1"/>
              </a:solidFill>
              <a:latin typeface="+mn-lt"/>
            </a:endParaRPr>
          </a:p>
          <a:p>
            <a:pPr>
              <a:buFont typeface="Wingdings" pitchFamily="2" charset="2"/>
              <a:buChar char="v"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*Behavioral Fatigue*  - Users might lose motivation if </a:t>
            </a:r>
            <a:r>
              <a:rPr lang="en-US" sz="2000" b="1" dirty="0" err="1" smtClean="0">
                <a:solidFill>
                  <a:schemeClr val="bg1"/>
                </a:solidFill>
                <a:latin typeface="+mn-lt"/>
              </a:rPr>
              <a:t>gamification</a:t>
            </a: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isn’t engaging enough over time.  - Need to avoid “eco-fatigue” from too many alerts or guilt-based messaging.</a:t>
            </a:r>
          </a:p>
          <a:p>
            <a:pPr>
              <a:buFont typeface="Wingdings" pitchFamily="2" charset="2"/>
              <a:buChar char="v"/>
            </a:pPr>
            <a:endParaRPr lang="en-US" sz="2000" b="1" dirty="0" smtClean="0">
              <a:solidFill>
                <a:schemeClr val="bg1"/>
              </a:solidFill>
              <a:latin typeface="+mn-lt"/>
            </a:endParaRPr>
          </a:p>
          <a:p>
            <a:pPr>
              <a:buFont typeface="Wingdings" pitchFamily="2" charset="2"/>
              <a:buChar char="v"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*Inaccurate Emission Estimates*  - Complex variables in carbon estimation may lead to misleading results if not tuned regionally and contextually.</a:t>
            </a:r>
          </a:p>
          <a:p>
            <a:pPr>
              <a:buFont typeface="Wingdings" pitchFamily="2" charset="2"/>
              <a:buChar char="v"/>
            </a:pPr>
            <a:endParaRPr lang="en-US" sz="2000" b="1" dirty="0" smtClean="0">
              <a:solidFill>
                <a:schemeClr val="bg1"/>
              </a:solidFill>
              <a:latin typeface="+mn-lt"/>
            </a:endParaRPr>
          </a:p>
          <a:p>
            <a:pPr>
              <a:buFont typeface="Wingdings" pitchFamily="2" charset="2"/>
              <a:buChar char="v"/>
            </a:pPr>
            <a:r>
              <a:rPr lang="en-US" sz="2000" b="1" dirty="0" smtClean="0">
                <a:solidFill>
                  <a:schemeClr val="bg1"/>
                </a:solidFill>
                <a:latin typeface="+mn-lt"/>
              </a:rPr>
              <a:t> *Low Reward Appeal*  - If the reward system doesn’t feel valuable or relevant, it can fail to incentivize change.---</a:t>
            </a:r>
            <a:endParaRPr lang="en-US" sz="2000" b="1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5100998" y="628900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Team Debugs</a:t>
            </a:r>
            <a:r>
              <a:rPr lang="en-US" sz="5662" b="0" i="0" u="none" strike="noStrike" cap="none" dirty="0" smtClean="0">
                <a:solidFill>
                  <a:srgbClr val="FF0000"/>
                </a:solidFill>
                <a:latin typeface="Bookman Old Style" panose="02050604050505020204" pitchFamily="18" charset="0"/>
                <a:sym typeface="Arial"/>
              </a:rPr>
              <a:t> </a:t>
            </a:r>
            <a:endParaRPr dirty="0">
              <a:solidFill>
                <a:srgbClr val="FF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244699" y="3021928"/>
            <a:ext cx="18403909" cy="4325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220" b="1" dirty="0" err="1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Kumkum</a:t>
            </a: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Chauhan  -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Email </a:t>
            </a:r>
            <a:r>
              <a:rPr lang="en-US" sz="4220" b="1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id- </a:t>
            </a:r>
            <a:r>
              <a:rPr lang="en-US" sz="4220" b="1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  <a:hlinkClick r:id="rId6"/>
              </a:rPr>
              <a:t>2024149619.kumkum@ug.sharda.ac.in</a:t>
            </a:r>
            <a:endParaRPr lang="en-US" sz="4220" b="1" dirty="0" smtClean="0">
              <a:solidFill>
                <a:srgbClr val="D9D9D9"/>
              </a:solidFill>
              <a:latin typeface="+mj-lt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r>
              <a:rPr lang="en-US" sz="4220" b="1" dirty="0" smtClean="0">
                <a:solidFill>
                  <a:srgbClr val="D9D9D9"/>
                </a:solidFill>
                <a:sym typeface="Playfair Display"/>
              </a:rPr>
              <a:t>Contact no.-9520588400</a:t>
            </a:r>
            <a:endParaRPr lang="en-US" sz="4220" b="1" dirty="0" smtClean="0">
              <a:solidFill>
                <a:srgbClr val="D9D9D9"/>
              </a:solidFill>
              <a:latin typeface="+mj-lt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220" b="1" i="0" u="none" strike="noStrike" cap="none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4220" b="1" i="0" u="none" strike="noStrike" cap="none" dirty="0" err="1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Pavni</a:t>
            </a:r>
            <a:r>
              <a:rPr lang="en-US" sz="4220" b="1" i="0" u="none" strike="noStrike" cap="none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Singh                  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Emai</a:t>
            </a:r>
            <a:r>
              <a:rPr lang="en-US" sz="4220" b="1" dirty="0" smtClean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 id – </a:t>
            </a:r>
            <a:r>
              <a:rPr lang="en-US" sz="4220" b="1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  <a:hlinkClick r:id="rId7"/>
              </a:rPr>
              <a:t>2024205922.pavni@ug.sharda.ac.in</a:t>
            </a:r>
            <a:endParaRPr lang="en-US" sz="4220" b="1" dirty="0" smtClean="0">
              <a:solidFill>
                <a:srgbClr val="D9D9D9"/>
              </a:solidFill>
              <a:latin typeface="+mj-lt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 smtClean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4220" b="1" dirty="0" smtClean="0">
                <a:solidFill>
                  <a:srgbClr val="D9D9D9"/>
                </a:solidFill>
                <a:latin typeface="+mn-lt"/>
                <a:sym typeface="Playfair Display"/>
              </a:rPr>
              <a:t>Contact no.- 9068746728</a:t>
            </a:r>
            <a:endParaRPr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668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Britannic Bold</vt:lpstr>
      <vt:lpstr>Bodoni MT Black</vt:lpstr>
      <vt:lpstr>Gill Sans MT Condensed</vt:lpstr>
      <vt:lpstr>Copperplate Gothic Bold</vt:lpstr>
      <vt:lpstr>Wingdings</vt:lpstr>
      <vt:lpstr>Calisto MT</vt:lpstr>
      <vt:lpstr>Playfair Display</vt:lpstr>
      <vt:lpstr>Bahnschrift</vt:lpstr>
      <vt:lpstr>Bookman Old Style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Akarsh Singh</dc:creator>
  <cp:lastModifiedBy>917297852042</cp:lastModifiedBy>
  <cp:revision>24</cp:revision>
  <dcterms:created xsi:type="dcterms:W3CDTF">2006-08-16T00:00:00Z</dcterms:created>
  <dcterms:modified xsi:type="dcterms:W3CDTF">2025-07-03T13:22:44Z</dcterms:modified>
</cp:coreProperties>
</file>